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306" r:id="rId2"/>
    <p:sldId id="307" r:id="rId3"/>
    <p:sldId id="256" r:id="rId4"/>
    <p:sldId id="273" r:id="rId5"/>
    <p:sldId id="275" r:id="rId6"/>
    <p:sldId id="284" r:id="rId7"/>
    <p:sldId id="270" r:id="rId8"/>
    <p:sldId id="262" r:id="rId9"/>
    <p:sldId id="296" r:id="rId10"/>
    <p:sldId id="297" r:id="rId11"/>
    <p:sldId id="298" r:id="rId12"/>
    <p:sldId id="293" r:id="rId13"/>
    <p:sldId id="295" r:id="rId14"/>
    <p:sldId id="305" r:id="rId15"/>
    <p:sldId id="294" r:id="rId16"/>
    <p:sldId id="299" r:id="rId17"/>
    <p:sldId id="269" r:id="rId18"/>
    <p:sldId id="265" r:id="rId19"/>
    <p:sldId id="25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>
        <p:scale>
          <a:sx n="76" d="100"/>
          <a:sy n="76" d="100"/>
        </p:scale>
        <p:origin x="-3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800" dirty="0"/>
            <a:t>3 levels of reading </a:t>
          </a:r>
          <a:r>
            <a:rPr lang="en-US" sz="1600" dirty="0"/>
            <a:t>            </a:t>
          </a:r>
        </a:p>
        <a:p>
          <a:r>
            <a:rPr lang="en-US" sz="1600" dirty="0"/>
            <a:t>(</a:t>
          </a:r>
          <a:r>
            <a:rPr lang="en-US" sz="1300" dirty="0"/>
            <a:t> </a:t>
          </a:r>
          <a:r>
            <a:rPr lang="en-US" sz="1600" dirty="0"/>
            <a:t>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400" b="1" dirty="0"/>
            <a:t>SUPRA-LEXICAL </a:t>
          </a:r>
        </a:p>
        <a:p>
          <a:r>
            <a:rPr lang="en-US" sz="1400" dirty="0"/>
            <a:t>Reading Comprehension</a:t>
          </a:r>
        </a:p>
        <a:p>
          <a:r>
            <a:rPr lang="en-US" sz="1400" dirty="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400" b="1" dirty="0"/>
            <a:t>SUB-LEXICAL </a:t>
          </a:r>
        </a:p>
        <a:p>
          <a:r>
            <a:rPr lang="en-US" sz="14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400" b="1" dirty="0"/>
            <a:t>LEXICAL </a:t>
          </a:r>
        </a:p>
        <a:p>
          <a:r>
            <a:rPr lang="en-US" sz="1400" b="0" dirty="0"/>
            <a:t>Decoding (phonics), </a:t>
          </a:r>
        </a:p>
        <a:p>
          <a:r>
            <a:rPr lang="en-US" sz="1400" b="0" dirty="0" smtClean="0"/>
            <a:t>Encoding </a:t>
          </a:r>
          <a:r>
            <a:rPr lang="en-US" sz="1400" b="0" dirty="0"/>
            <a:t>(spelling), </a:t>
          </a:r>
        </a:p>
        <a:p>
          <a:r>
            <a:rPr lang="en-US" sz="1400" b="0" dirty="0"/>
            <a:t>Fluency (rate &amp; accuracy)</a:t>
          </a:r>
        </a:p>
        <a:p>
          <a:r>
            <a:rPr lang="en-US" sz="1400" b="0" dirty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26096" custScaleY="1366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28337" custScaleY="188454" custLinFactNeighborX="7150" custLinFactNeighborY="1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28199" custScaleY="1468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3EFFBB70-F00B-40C4-AB7B-3938D4C6568E}" type="presOf" srcId="{640ADFDC-166F-4AD7-9EFF-F8D3A74865D1}" destId="{407C8A26-2209-46BE-9348-3343353083F3}" srcOrd="1" destOrd="0" presId="urn:microsoft.com/office/officeart/2008/layout/HorizontalMultiLevelHierarchy"/>
    <dgm:cxn modelId="{849B183C-3C92-4DD9-B666-2E0B130264A2}" type="presOf" srcId="{F6AC9704-BFEC-4DAF-AA98-A40F9EB681A3}" destId="{4DD5A02E-2F87-4F9C-8633-9C89D954AD45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8827B360-C4A2-432B-9684-DB436B4BBE6D}" type="presOf" srcId="{5B859122-0274-4ECE-AEEE-42BCD0CD6D55}" destId="{30A2ABA3-7FAC-48D9-A7DD-54DAF2FE2007}" srcOrd="0" destOrd="0" presId="urn:microsoft.com/office/officeart/2008/layout/HorizontalMultiLevelHierarchy"/>
    <dgm:cxn modelId="{6720CF08-BDA2-4BF0-9B5A-5DDD62CE4815}" type="presOf" srcId="{6217EBD4-8170-405D-8158-1EF3A41B4914}" destId="{28320938-F21F-4404-BBDD-38EDA2A327FF}" srcOrd="1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742A9E95-0138-428F-AA7E-A00B4D347B49}" type="presOf" srcId="{640ADFDC-166F-4AD7-9EFF-F8D3A74865D1}" destId="{05C59A4A-CB1A-4059-8C91-67938F179B8D}" srcOrd="0" destOrd="0" presId="urn:microsoft.com/office/officeart/2008/layout/HorizontalMultiLevelHierarchy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3946A9EE-CC16-4047-9062-0F0A7AD8F3AC}" type="presOf" srcId="{AFEE84F8-F8DD-466C-8FA9-A26C4401ECEC}" destId="{531D646A-E8C9-4B95-80AC-DC2645967F14}" srcOrd="0" destOrd="0" presId="urn:microsoft.com/office/officeart/2008/layout/HorizontalMultiLevelHierarchy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4A83CC4E-9342-4F94-BB19-D842B7A524F4}" type="presOf" srcId="{F6AC9704-BFEC-4DAF-AA98-A40F9EB681A3}" destId="{B0E3A2D9-666D-42C6-8E3B-4C27D195BE55}" srcOrd="0" destOrd="0" presId="urn:microsoft.com/office/officeart/2008/layout/HorizontalMultiLevelHierarchy"/>
    <dgm:cxn modelId="{EE050D5F-E090-4E1D-8B19-000590990BA2}" type="presOf" srcId="{B663D090-B03F-4F9A-941E-619F8D94A39B}" destId="{3ED88CC3-9BC8-4C97-B046-C3D963CDFA6C}" srcOrd="0" destOrd="0" presId="urn:microsoft.com/office/officeart/2008/layout/HorizontalMultiLevelHierarchy"/>
    <dgm:cxn modelId="{7330ABCA-590D-4FB9-A5EF-99610FF0CBEF}" type="presOf" srcId="{361649CB-E735-4A98-A180-052C6E9906A1}" destId="{4B53B803-6786-4C39-ABD6-C1536483CAA2}" srcOrd="0" destOrd="0" presId="urn:microsoft.com/office/officeart/2008/layout/HorizontalMultiLevelHierarchy"/>
    <dgm:cxn modelId="{E4EC51DA-229D-45AA-8B85-8CB08DB93458}" type="presOf" srcId="{F547E950-01BD-46E0-AA42-23FABDEA3C7F}" destId="{62442DAF-9643-4759-A8AE-B987FAD4E5ED}" srcOrd="0" destOrd="0" presId="urn:microsoft.com/office/officeart/2008/layout/HorizontalMultiLevelHierarchy"/>
    <dgm:cxn modelId="{6DC44F6E-8431-44A8-8684-7FD6A65AF947}" type="presOf" srcId="{6217EBD4-8170-405D-8158-1EF3A41B4914}" destId="{05EC41E2-4000-4086-8955-EC377B506794}" srcOrd="0" destOrd="0" presId="urn:microsoft.com/office/officeart/2008/layout/HorizontalMultiLevelHierarchy"/>
    <dgm:cxn modelId="{C1ADD6D8-BF73-4399-9C1D-C651DCBEA1B5}" type="presParOf" srcId="{30A2ABA3-7FAC-48D9-A7DD-54DAF2FE2007}" destId="{3EB8A368-12B8-4876-BC54-9A1625D4AC51}" srcOrd="0" destOrd="0" presId="urn:microsoft.com/office/officeart/2008/layout/HorizontalMultiLevelHierarchy"/>
    <dgm:cxn modelId="{6CD1A3C2-19ED-4063-A869-D3FE9C822557}" type="presParOf" srcId="{3EB8A368-12B8-4876-BC54-9A1625D4AC51}" destId="{3ED88CC3-9BC8-4C97-B046-C3D963CDFA6C}" srcOrd="0" destOrd="0" presId="urn:microsoft.com/office/officeart/2008/layout/HorizontalMultiLevelHierarchy"/>
    <dgm:cxn modelId="{3C998CCA-925E-4135-84B5-AB3263D95DD2}" type="presParOf" srcId="{3EB8A368-12B8-4876-BC54-9A1625D4AC51}" destId="{0D10190F-34B5-44C6-B167-83C126FF1F09}" srcOrd="1" destOrd="0" presId="urn:microsoft.com/office/officeart/2008/layout/HorizontalMultiLevelHierarchy"/>
    <dgm:cxn modelId="{20012FD4-6E6A-4B26-9B13-ED06478D1D57}" type="presParOf" srcId="{0D10190F-34B5-44C6-B167-83C126FF1F09}" destId="{05C59A4A-CB1A-4059-8C91-67938F179B8D}" srcOrd="0" destOrd="0" presId="urn:microsoft.com/office/officeart/2008/layout/HorizontalMultiLevelHierarchy"/>
    <dgm:cxn modelId="{C3452F5A-4706-46D9-9FF7-AC218C1F11D0}" type="presParOf" srcId="{05C59A4A-CB1A-4059-8C91-67938F179B8D}" destId="{407C8A26-2209-46BE-9348-3343353083F3}" srcOrd="0" destOrd="0" presId="urn:microsoft.com/office/officeart/2008/layout/HorizontalMultiLevelHierarchy"/>
    <dgm:cxn modelId="{48420204-29B5-4CD5-86AB-AC96D9ED3D83}" type="presParOf" srcId="{0D10190F-34B5-44C6-B167-83C126FF1F09}" destId="{EF1BAF91-7F29-427D-9E10-6A5C4A3B3A30}" srcOrd="1" destOrd="0" presId="urn:microsoft.com/office/officeart/2008/layout/HorizontalMultiLevelHierarchy"/>
    <dgm:cxn modelId="{D4997B62-0C55-4F6A-AE18-B36E716951EA}" type="presParOf" srcId="{EF1BAF91-7F29-427D-9E10-6A5C4A3B3A30}" destId="{531D646A-E8C9-4B95-80AC-DC2645967F14}" srcOrd="0" destOrd="0" presId="urn:microsoft.com/office/officeart/2008/layout/HorizontalMultiLevelHierarchy"/>
    <dgm:cxn modelId="{3DB5F156-96E6-41DA-89F7-40B9D2C0A986}" type="presParOf" srcId="{EF1BAF91-7F29-427D-9E10-6A5C4A3B3A30}" destId="{2DF6DC82-83B1-4C98-BE41-EFC674DCE63F}" srcOrd="1" destOrd="0" presId="urn:microsoft.com/office/officeart/2008/layout/HorizontalMultiLevelHierarchy"/>
    <dgm:cxn modelId="{08067506-8A10-4F45-90C0-82F29D0CBDE1}" type="presParOf" srcId="{0D10190F-34B5-44C6-B167-83C126FF1F09}" destId="{05EC41E2-4000-4086-8955-EC377B506794}" srcOrd="2" destOrd="0" presId="urn:microsoft.com/office/officeart/2008/layout/HorizontalMultiLevelHierarchy"/>
    <dgm:cxn modelId="{14539E58-AA0A-412C-9187-F481EB4BF161}" type="presParOf" srcId="{05EC41E2-4000-4086-8955-EC377B506794}" destId="{28320938-F21F-4404-BBDD-38EDA2A327FF}" srcOrd="0" destOrd="0" presId="urn:microsoft.com/office/officeart/2008/layout/HorizontalMultiLevelHierarchy"/>
    <dgm:cxn modelId="{E4DCED13-4266-4930-B373-ECE8003FBE42}" type="presParOf" srcId="{0D10190F-34B5-44C6-B167-83C126FF1F09}" destId="{9EBDFA70-BF19-4A2C-A649-C15BBBF7CDA1}" srcOrd="3" destOrd="0" presId="urn:microsoft.com/office/officeart/2008/layout/HorizontalMultiLevelHierarchy"/>
    <dgm:cxn modelId="{34D4D5F8-9240-49BF-9BDA-4303802511A8}" type="presParOf" srcId="{9EBDFA70-BF19-4A2C-A649-C15BBBF7CDA1}" destId="{62442DAF-9643-4759-A8AE-B987FAD4E5ED}" srcOrd="0" destOrd="0" presId="urn:microsoft.com/office/officeart/2008/layout/HorizontalMultiLevelHierarchy"/>
    <dgm:cxn modelId="{27486028-EBB5-4489-9946-DCB9BF6E68D8}" type="presParOf" srcId="{9EBDFA70-BF19-4A2C-A649-C15BBBF7CDA1}" destId="{D0C6CF2D-675A-494F-9A23-AB42882741F9}" srcOrd="1" destOrd="0" presId="urn:microsoft.com/office/officeart/2008/layout/HorizontalMultiLevelHierarchy"/>
    <dgm:cxn modelId="{24B22D71-560C-4C03-A930-05AACB6EF16A}" type="presParOf" srcId="{0D10190F-34B5-44C6-B167-83C126FF1F09}" destId="{B0E3A2D9-666D-42C6-8E3B-4C27D195BE55}" srcOrd="4" destOrd="0" presId="urn:microsoft.com/office/officeart/2008/layout/HorizontalMultiLevelHierarchy"/>
    <dgm:cxn modelId="{00AE4F56-83A0-473E-A025-F16A7038DC37}" type="presParOf" srcId="{B0E3A2D9-666D-42C6-8E3B-4C27D195BE55}" destId="{4DD5A02E-2F87-4F9C-8633-9C89D954AD45}" srcOrd="0" destOrd="0" presId="urn:microsoft.com/office/officeart/2008/layout/HorizontalMultiLevelHierarchy"/>
    <dgm:cxn modelId="{EC8DFF0B-EBEE-4E26-9AFB-2DF4771490BB}" type="presParOf" srcId="{0D10190F-34B5-44C6-B167-83C126FF1F09}" destId="{3519DC41-73CF-4FCC-8E88-AAAEC19925A4}" srcOrd="5" destOrd="0" presId="urn:microsoft.com/office/officeart/2008/layout/HorizontalMultiLevelHierarchy"/>
    <dgm:cxn modelId="{F0C0CDFC-C225-4A8F-9C6D-2DF6F02D9F6E}" type="presParOf" srcId="{3519DC41-73CF-4FCC-8E88-AAAEC19925A4}" destId="{4B53B803-6786-4C39-ABD6-C1536483CAA2}" srcOrd="0" destOrd="0" presId="urn:microsoft.com/office/officeart/2008/layout/HorizontalMultiLevelHierarchy"/>
    <dgm:cxn modelId="{903FCD11-CE73-4469-AE36-9FFA8A7B45EC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512317" y="2262981"/>
          <a:ext cx="563014" cy="1609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1507" y="0"/>
              </a:lnTo>
              <a:lnTo>
                <a:pt x="281507" y="1609608"/>
              </a:lnTo>
              <a:lnTo>
                <a:pt x="563014" y="1609608"/>
              </a:lnTo>
            </a:path>
          </a:pathLst>
        </a:custGeom>
        <a:noFill/>
        <a:ln w="55000" cap="flat" cmpd="thickThin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751194" y="3025154"/>
        <a:ext cx="85261" cy="85261"/>
      </dsp:txXfrm>
    </dsp:sp>
    <dsp:sp modelId="{05EC41E2-4000-4086-8955-EC377B506794}">
      <dsp:nvSpPr>
        <dsp:cNvPr id="0" name=""/>
        <dsp:cNvSpPr/>
      </dsp:nvSpPr>
      <dsp:spPr>
        <a:xfrm>
          <a:off x="2512317" y="2262981"/>
          <a:ext cx="764292" cy="112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2146" y="0"/>
              </a:lnTo>
              <a:lnTo>
                <a:pt x="382146" y="112585"/>
              </a:lnTo>
              <a:lnTo>
                <a:pt x="764292" y="112585"/>
              </a:lnTo>
            </a:path>
          </a:pathLst>
        </a:custGeom>
        <a:noFill/>
        <a:ln w="55000" cap="flat" cmpd="thickThin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875150" y="2299960"/>
        <a:ext cx="38627" cy="38627"/>
      </dsp:txXfrm>
    </dsp:sp>
    <dsp:sp modelId="{05C59A4A-CB1A-4059-8C91-67938F179B8D}">
      <dsp:nvSpPr>
        <dsp:cNvPr id="0" name=""/>
        <dsp:cNvSpPr/>
      </dsp:nvSpPr>
      <dsp:spPr>
        <a:xfrm>
          <a:off x="2512317" y="609576"/>
          <a:ext cx="563014" cy="1653404"/>
        </a:xfrm>
        <a:custGeom>
          <a:avLst/>
          <a:gdLst/>
          <a:ahLst/>
          <a:cxnLst/>
          <a:rect l="0" t="0" r="0" b="0"/>
          <a:pathLst>
            <a:path>
              <a:moveTo>
                <a:pt x="0" y="1653404"/>
              </a:moveTo>
              <a:lnTo>
                <a:pt x="281507" y="1653404"/>
              </a:lnTo>
              <a:lnTo>
                <a:pt x="281507" y="0"/>
              </a:lnTo>
              <a:lnTo>
                <a:pt x="563014" y="0"/>
              </a:lnTo>
            </a:path>
          </a:pathLst>
        </a:custGeom>
        <a:noFill/>
        <a:ln w="55000" cap="flat" cmpd="thickThin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750159" y="1392612"/>
        <a:ext cx="87331" cy="87331"/>
      </dsp:txXfrm>
    </dsp:sp>
    <dsp:sp modelId="{3ED88CC3-9BC8-4C97-B046-C3D963CDFA6C}">
      <dsp:nvSpPr>
        <dsp:cNvPr id="0" name=""/>
        <dsp:cNvSpPr/>
      </dsp:nvSpPr>
      <dsp:spPr>
        <a:xfrm rot="16200000">
          <a:off x="-231660" y="1777565"/>
          <a:ext cx="4517126" cy="9708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3 levels of reading </a:t>
          </a:r>
          <a:r>
            <a:rPr lang="en-US" sz="1600" kern="1200" dirty="0"/>
            <a:t>          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(</a:t>
          </a:r>
          <a:r>
            <a:rPr lang="en-US" sz="1300" kern="1200" dirty="0"/>
            <a:t> </a:t>
          </a:r>
          <a:r>
            <a:rPr lang="en-US" sz="1600" kern="1200" dirty="0"/>
            <a:t>how reading skills are acquired)</a:t>
          </a:r>
        </a:p>
      </dsp:txBody>
      <dsp:txXfrm>
        <a:off x="-231660" y="1777565"/>
        <a:ext cx="4517126" cy="970831"/>
      </dsp:txXfrm>
    </dsp:sp>
    <dsp:sp modelId="{531D646A-E8C9-4B95-80AC-DC2645967F14}">
      <dsp:nvSpPr>
        <dsp:cNvPr id="0" name=""/>
        <dsp:cNvSpPr/>
      </dsp:nvSpPr>
      <dsp:spPr>
        <a:xfrm>
          <a:off x="3075332" y="23238"/>
          <a:ext cx="3549694" cy="1172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SUPRA-LEXICAL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Reading Comprehension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/>
            <a:t>Listening Comprehension</a:t>
          </a:r>
        </a:p>
      </dsp:txBody>
      <dsp:txXfrm>
        <a:off x="3075332" y="23238"/>
        <a:ext cx="3549694" cy="1172675"/>
      </dsp:txXfrm>
    </dsp:sp>
    <dsp:sp modelId="{62442DAF-9643-4759-A8AE-B987FAD4E5ED}">
      <dsp:nvSpPr>
        <dsp:cNvPr id="0" name=""/>
        <dsp:cNvSpPr/>
      </dsp:nvSpPr>
      <dsp:spPr>
        <a:xfrm>
          <a:off x="3276610" y="1566859"/>
          <a:ext cx="3612780" cy="161741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Decoding (phonics),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/>
            <a:t>Encoding </a:t>
          </a:r>
          <a:r>
            <a:rPr lang="en-US" sz="1400" b="0" kern="1200" dirty="0"/>
            <a:t>(spelling),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Fluency (rate &amp; accuracy)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vocabulary knowledge</a:t>
          </a:r>
        </a:p>
      </dsp:txBody>
      <dsp:txXfrm>
        <a:off x="3276610" y="1566859"/>
        <a:ext cx="3612780" cy="1617414"/>
      </dsp:txXfrm>
    </dsp:sp>
    <dsp:sp modelId="{4B53B803-6786-4C39-ABD6-C1536483CAA2}">
      <dsp:nvSpPr>
        <dsp:cNvPr id="0" name=""/>
        <dsp:cNvSpPr/>
      </dsp:nvSpPr>
      <dsp:spPr>
        <a:xfrm>
          <a:off x="3075332" y="3242454"/>
          <a:ext cx="3608895" cy="12602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SUB-LEXICAL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/>
            <a:t>Phonological Awareness, Rapid Naming, Working Memory, (Attention Processes), Orthographic Processing</a:t>
          </a:r>
        </a:p>
      </dsp:txBody>
      <dsp:txXfrm>
        <a:off x="3075332" y="3242454"/>
        <a:ext cx="3608895" cy="12602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EFEF7-4078-4208-AD8F-8D60905A21A8}" type="datetimeFigureOut">
              <a:rPr lang="en-US" smtClean="0"/>
              <a:t>10/8/2014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7685E-52A7-466F-8876-21649639B9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08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D4D81-7FB6-457B-9548-AD530019F008}" type="slidenum">
              <a:rPr lang="en-US" smtClean="0"/>
              <a:pPr/>
              <a:t>4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83FCA8-773B-4CD0-8472-160CB0E2713D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635F04-22D8-42FF-B63F-D67372399CC7}" type="slidenum">
              <a:rPr lang="en-US" smtClean="0"/>
              <a:pPr/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7685E-52A7-466F-8876-21649639B936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5E4066-048D-49EC-A279-229E0308EBE7}" type="datetimeFigureOut">
              <a:rPr lang="en-US" smtClean="0"/>
              <a:pPr/>
              <a:t>10/8/2014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 Up from 10-6 SGGR Lessons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went well?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What needs to change?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Splitting book in half = more time for comp and writing (predictions)</a:t>
            </a:r>
          </a:p>
          <a:p>
            <a:r>
              <a:rPr lang="en-US" dirty="0" smtClean="0"/>
              <a:t>Use of graphic organizer – prefix/suffix window</a:t>
            </a:r>
          </a:p>
          <a:p>
            <a:r>
              <a:rPr lang="en-US" dirty="0" smtClean="0"/>
              <a:t>Plot relationship chart – helped nonverbal Leo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Sight words </a:t>
            </a:r>
            <a:r>
              <a:rPr lang="en-US" dirty="0" err="1" smtClean="0"/>
              <a:t>repetetive</a:t>
            </a:r>
            <a:endParaRPr lang="en-US" dirty="0" smtClean="0"/>
          </a:p>
          <a:p>
            <a:r>
              <a:rPr lang="en-US" dirty="0" smtClean="0"/>
              <a:t>Difficulty keeping focus/engagement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69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 a part of the overall level score</a:t>
            </a:r>
          </a:p>
          <a:p>
            <a:r>
              <a:rPr lang="en-US" dirty="0" smtClean="0"/>
              <a:t>Concept Questions: is passage familiar or unfamiliar </a:t>
            </a:r>
          </a:p>
          <a:p>
            <a:r>
              <a:rPr lang="en-US" dirty="0" smtClean="0"/>
              <a:t>Needed Protocol – </a:t>
            </a:r>
            <a:r>
              <a:rPr lang="en-US" i="1" dirty="0" smtClean="0"/>
              <a:t>A Special Birthday for Rosa </a:t>
            </a:r>
            <a:r>
              <a:rPr lang="en-US" dirty="0" smtClean="0"/>
              <a:t>(filled out)</a:t>
            </a:r>
          </a:p>
          <a:p>
            <a:pPr lvl="1"/>
            <a:r>
              <a:rPr lang="en-US" dirty="0" smtClean="0"/>
              <a:t>3 = precise definition, synonym</a:t>
            </a:r>
          </a:p>
          <a:p>
            <a:pPr lvl="1"/>
            <a:r>
              <a:rPr lang="en-US" dirty="0" smtClean="0"/>
              <a:t>2 = example of concept, attribute of concept, defining characteristic, function</a:t>
            </a:r>
          </a:p>
          <a:p>
            <a:pPr lvl="1"/>
            <a:r>
              <a:rPr lang="en-US" dirty="0" smtClean="0"/>
              <a:t>1 = general association, personal experience,</a:t>
            </a:r>
          </a:p>
          <a:p>
            <a:pPr lvl="1"/>
            <a:r>
              <a:rPr lang="en-US" dirty="0" smtClean="0"/>
              <a:t>0 = unconnected, no re:, idk</a:t>
            </a:r>
          </a:p>
          <a:p>
            <a:pPr lvl="1"/>
            <a:r>
              <a:rPr lang="en-US" dirty="0" smtClean="0"/>
              <a:t>Familiarity = 55%+</a:t>
            </a:r>
          </a:p>
          <a:p>
            <a:r>
              <a:rPr lang="en-US" dirty="0" smtClean="0"/>
              <a:t>Video Clip 1 –  concept questions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Before Reading: Concept Questions &amp; Prediction Task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</a:t>
            </a:r>
            <a:r>
              <a:rPr lang="en-US" dirty="0" smtClean="0"/>
              <a:t>protocol </a:t>
            </a:r>
            <a:r>
              <a:rPr lang="en-US" dirty="0" smtClean="0"/>
              <a:t>– </a:t>
            </a:r>
            <a:r>
              <a:rPr lang="en-US" i="1" dirty="0" smtClean="0"/>
              <a:t>A special birthday for Rosa  filled out </a:t>
            </a:r>
            <a:r>
              <a:rPr lang="en-US" dirty="0" smtClean="0"/>
              <a:t>p. 235 top right</a:t>
            </a:r>
          </a:p>
          <a:p>
            <a:r>
              <a:rPr lang="en-US" dirty="0" smtClean="0"/>
              <a:t>Words per minute – entire passage for QRI-5, 1 minute timed reading for daily fluency check</a:t>
            </a:r>
          </a:p>
          <a:p>
            <a:r>
              <a:rPr lang="en-US" dirty="0" smtClean="0"/>
              <a:t>Problem with words correct per minute…</a:t>
            </a:r>
          </a:p>
          <a:p>
            <a:r>
              <a:rPr lang="en-US" dirty="0" smtClean="0"/>
              <a:t>Words per minute expected ranges: </a:t>
            </a:r>
          </a:p>
          <a:p>
            <a:pPr lvl="1"/>
            <a:r>
              <a:rPr lang="en-US" dirty="0" smtClean="0"/>
              <a:t>Primer 28-66</a:t>
            </a:r>
          </a:p>
          <a:p>
            <a:pPr lvl="1"/>
            <a:r>
              <a:rPr lang="en-US" dirty="0" smtClean="0"/>
              <a:t>1 37-77</a:t>
            </a:r>
          </a:p>
          <a:p>
            <a:pPr lvl="1"/>
            <a:r>
              <a:rPr lang="en-US" dirty="0" smtClean="0"/>
              <a:t>2 43-89</a:t>
            </a:r>
          </a:p>
          <a:p>
            <a:pPr lvl="1"/>
            <a:r>
              <a:rPr lang="en-US" dirty="0" smtClean="0"/>
              <a:t>3 56-104</a:t>
            </a:r>
          </a:p>
          <a:p>
            <a:pPr lvl="1"/>
            <a:r>
              <a:rPr lang="en-US" dirty="0" smtClean="0"/>
              <a:t>4 57-115</a:t>
            </a:r>
          </a:p>
          <a:p>
            <a:pPr lvl="1"/>
            <a:r>
              <a:rPr lang="en-US" dirty="0" smtClean="0"/>
              <a:t>5 65-121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Rate: Timed Reading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See </a:t>
            </a:r>
            <a:r>
              <a:rPr lang="en-US" i="1" dirty="0" smtClean="0"/>
              <a:t>A special birthday for Rosa </a:t>
            </a:r>
            <a:r>
              <a:rPr lang="en-US" dirty="0" smtClean="0"/>
              <a:t>– filled out protocol p 234-235 miscues marked</a:t>
            </a:r>
          </a:p>
          <a:p>
            <a:r>
              <a:rPr lang="en-US" dirty="0" smtClean="0"/>
              <a:t>Discuss how to code miscues using: </a:t>
            </a:r>
            <a:r>
              <a:rPr lang="en-US" i="1" dirty="0" smtClean="0"/>
              <a:t>Running Record Symbols and Marking Conventions</a:t>
            </a:r>
            <a:r>
              <a:rPr lang="en-US" dirty="0" smtClean="0"/>
              <a:t> Handout – on wiki </a:t>
            </a:r>
          </a:p>
          <a:p>
            <a:r>
              <a:rPr lang="en-US" dirty="0" smtClean="0"/>
              <a:t>Discuss why each miscue may occur: </a:t>
            </a:r>
          </a:p>
          <a:p>
            <a:pPr lvl="1"/>
            <a:r>
              <a:rPr lang="en-US" dirty="0" smtClean="0"/>
              <a:t>Substitution (mispronunciation)</a:t>
            </a:r>
          </a:p>
          <a:p>
            <a:pPr lvl="1"/>
            <a:r>
              <a:rPr lang="en-US" dirty="0" smtClean="0"/>
              <a:t>Omission</a:t>
            </a:r>
          </a:p>
          <a:p>
            <a:pPr lvl="1"/>
            <a:r>
              <a:rPr lang="en-US" dirty="0" smtClean="0"/>
              <a:t>Insertion</a:t>
            </a:r>
          </a:p>
          <a:p>
            <a:pPr lvl="1"/>
            <a:r>
              <a:rPr lang="en-US" dirty="0" smtClean="0"/>
              <a:t>Repetition</a:t>
            </a:r>
          </a:p>
          <a:p>
            <a:pPr lvl="1"/>
            <a:r>
              <a:rPr lang="en-US" dirty="0" smtClean="0"/>
              <a:t>Self correction</a:t>
            </a:r>
          </a:p>
          <a:p>
            <a:pPr lvl="1"/>
            <a:r>
              <a:rPr lang="en-US" dirty="0" smtClean="0"/>
              <a:t>Intervention (tell)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Accuracy: Miscue Analysis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filled out protocol – </a:t>
            </a:r>
            <a:r>
              <a:rPr lang="en-US" i="1" dirty="0" smtClean="0"/>
              <a:t>A Special Birthday for Rosa </a:t>
            </a:r>
            <a:r>
              <a:rPr lang="en-US" dirty="0" smtClean="0"/>
              <a:t>p 235-236</a:t>
            </a:r>
          </a:p>
          <a:p>
            <a:r>
              <a:rPr lang="en-US" dirty="0" smtClean="0"/>
              <a:t>During retell: </a:t>
            </a:r>
          </a:p>
          <a:p>
            <a:pPr lvl="1"/>
            <a:r>
              <a:rPr lang="en-US" dirty="0" smtClean="0"/>
              <a:t>Give number recalled</a:t>
            </a:r>
          </a:p>
          <a:p>
            <a:pPr lvl="1"/>
            <a:r>
              <a:rPr lang="en-US" dirty="0" smtClean="0"/>
              <a:t>Write in order as ideas are recalled</a:t>
            </a:r>
          </a:p>
          <a:p>
            <a:pPr lvl="1"/>
            <a:r>
              <a:rPr lang="en-US" dirty="0" smtClean="0"/>
              <a:t>What type of info included? Main ideas? Details? </a:t>
            </a:r>
          </a:p>
          <a:p>
            <a:pPr lvl="1"/>
            <a:r>
              <a:rPr lang="en-US" dirty="0" smtClean="0"/>
              <a:t>Was retelling sequential? </a:t>
            </a:r>
          </a:p>
          <a:p>
            <a:pPr lvl="1"/>
            <a:r>
              <a:rPr lang="en-US" dirty="0" smtClean="0"/>
              <a:t>Was retelling accurate?</a:t>
            </a:r>
          </a:p>
          <a:p>
            <a:pPr lvl="1"/>
            <a:r>
              <a:rPr lang="en-US" dirty="0" smtClean="0"/>
              <a:t>Was the retell specific or vague? </a:t>
            </a:r>
          </a:p>
          <a:p>
            <a:r>
              <a:rPr lang="en-US" dirty="0" smtClean="0"/>
              <a:t>Video Clip 2 - Retelling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Retelling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filled out protocol:  </a:t>
            </a:r>
            <a:r>
              <a:rPr lang="en-US" i="1" dirty="0" smtClean="0"/>
              <a:t>A special birthday for Rosa</a:t>
            </a:r>
          </a:p>
          <a:p>
            <a:r>
              <a:rPr lang="en-US" dirty="0" smtClean="0"/>
              <a:t>Comprehension Questions</a:t>
            </a:r>
          </a:p>
          <a:p>
            <a:pPr lvl="1"/>
            <a:r>
              <a:rPr lang="en-US" dirty="0" smtClean="0"/>
              <a:t>Independent = 90% or better</a:t>
            </a:r>
          </a:p>
          <a:p>
            <a:pPr lvl="1"/>
            <a:r>
              <a:rPr lang="en-US" dirty="0" smtClean="0"/>
              <a:t>Instructional = 67%-89%</a:t>
            </a:r>
          </a:p>
          <a:p>
            <a:pPr lvl="1"/>
            <a:r>
              <a:rPr lang="en-US" dirty="0" smtClean="0"/>
              <a:t>Frustration = less than 67%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Video Clip 3 – look backs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Comprehension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60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8194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 Reading     + (Miscue</a:t>
                      </a:r>
                      <a:r>
                        <a:rPr lang="en-US" baseline="0" dirty="0" smtClean="0"/>
                        <a:t> Analysis)</a:t>
                      </a:r>
                      <a:r>
                        <a:rPr lang="en-US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Comprehension</a:t>
                      </a:r>
                      <a:r>
                        <a:rPr lang="en-US" baseline="0" dirty="0" smtClean="0"/>
                        <a:t>   = Questions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TEXT </a:t>
                      </a:r>
                    </a:p>
                    <a:p>
                      <a:r>
                        <a:rPr lang="en-US" dirty="0" smtClean="0"/>
                        <a:t>LEVEL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Independent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37502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Frustration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Frustration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Independent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Frustration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Frustration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Frustration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Frustration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Frustration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Instructional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Frustration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Figuring out the “just right” level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Think/Pair/Share: </a:t>
            </a:r>
          </a:p>
          <a:p>
            <a:r>
              <a:rPr lang="en-US" dirty="0" smtClean="0"/>
              <a:t>Independent level</a:t>
            </a:r>
          </a:p>
          <a:p>
            <a:r>
              <a:rPr lang="en-US" dirty="0" smtClean="0"/>
              <a:t>Instructional level</a:t>
            </a:r>
          </a:p>
          <a:p>
            <a:r>
              <a:rPr lang="en-US" dirty="0" smtClean="0"/>
              <a:t>Frustration level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What to do with other information: </a:t>
            </a:r>
          </a:p>
          <a:p>
            <a:r>
              <a:rPr lang="en-US" dirty="0" smtClean="0"/>
              <a:t>Focus questions?</a:t>
            </a:r>
          </a:p>
          <a:p>
            <a:r>
              <a:rPr lang="en-US" dirty="0" smtClean="0"/>
              <a:t>Predictions? </a:t>
            </a:r>
          </a:p>
          <a:p>
            <a:r>
              <a:rPr lang="en-US" dirty="0" smtClean="0"/>
              <a:t>Retell?</a:t>
            </a:r>
          </a:p>
          <a:p>
            <a:r>
              <a:rPr lang="en-US" dirty="0" smtClean="0"/>
              <a:t>Rate?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to use the levels?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p 467-469</a:t>
            </a:r>
          </a:p>
          <a:p>
            <a:r>
              <a:rPr lang="en-US" dirty="0" smtClean="0"/>
              <a:t>Mark FP and grade levels at top of assessor texts</a:t>
            </a:r>
          </a:p>
          <a:p>
            <a:r>
              <a:rPr lang="en-US" dirty="0" smtClean="0"/>
              <a:t>Then match to correlation chart (provides a more thorough match)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Correlating passages to FP/Grade levels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Audio Scoring Practice Session for Cynthia (</a:t>
            </a:r>
            <a:r>
              <a:rPr lang="en-US" i="1" dirty="0" smtClean="0"/>
              <a:t>Amelia Earheart </a:t>
            </a:r>
            <a:r>
              <a:rPr lang="en-US" dirty="0" smtClean="0"/>
              <a:t>– level 4): 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i="1" dirty="0" smtClean="0"/>
              <a:t>Running Record Symbols and Marking Conventions </a:t>
            </a:r>
            <a:r>
              <a:rPr lang="en-US" dirty="0" smtClean="0"/>
              <a:t>handout to mark errors (accuracy)</a:t>
            </a:r>
          </a:p>
          <a:p>
            <a:pPr lvl="1"/>
            <a:r>
              <a:rPr lang="en-US" dirty="0" smtClean="0"/>
              <a:t>Remember to use your timer for words per minute (rate)</a:t>
            </a:r>
          </a:p>
          <a:p>
            <a:pPr lvl="1"/>
            <a:r>
              <a:rPr lang="en-US" dirty="0" smtClean="0"/>
              <a:t>Use </a:t>
            </a:r>
            <a:r>
              <a:rPr lang="en-US" i="1" dirty="0" smtClean="0"/>
              <a:t>Scoring Guidelines </a:t>
            </a:r>
            <a:r>
              <a:rPr lang="en-US" dirty="0" smtClean="0"/>
              <a:t>handout to align </a:t>
            </a:r>
            <a:r>
              <a:rPr lang="en-US" dirty="0" smtClean="0"/>
              <a:t>scoring and decide level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i="1" dirty="0" smtClean="0"/>
              <a:t>Student Profile </a:t>
            </a:r>
            <a:r>
              <a:rPr lang="en-US" dirty="0" smtClean="0"/>
              <a:t>to gather </a:t>
            </a:r>
            <a:r>
              <a:rPr lang="en-US" dirty="0" smtClean="0"/>
              <a:t>information – for your portfolio/to decide level</a:t>
            </a:r>
            <a:endParaRPr lang="en-US" dirty="0" smtClean="0"/>
          </a:p>
          <a:p>
            <a:pPr lvl="1"/>
            <a:r>
              <a:rPr lang="en-US" dirty="0" smtClean="0"/>
              <a:t>See </a:t>
            </a:r>
            <a:r>
              <a:rPr lang="en-US" i="1" dirty="0" smtClean="0"/>
              <a:t>Assessment Report </a:t>
            </a:r>
            <a:r>
              <a:rPr lang="en-US" dirty="0" smtClean="0"/>
              <a:t>Example for QRI write-up for your portfolio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QRI session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materials should we bring for QRI?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other assessments should we bring?</a:t>
            </a:r>
          </a:p>
          <a:p>
            <a:endParaRPr lang="en-US" dirty="0" smtClean="0"/>
          </a:p>
          <a:p>
            <a:r>
              <a:rPr lang="en-US" dirty="0" smtClean="0"/>
              <a:t>Further QRI practice – CD with your book or sample protocols on Wiki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for our 10-15 to BJEES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Syllabus review – READ ME REGULARLY!!! </a:t>
            </a:r>
          </a:p>
          <a:p>
            <a:endParaRPr lang="en-US" dirty="0" smtClean="0"/>
          </a:p>
          <a:p>
            <a:r>
              <a:rPr lang="en-US" dirty="0" smtClean="0"/>
              <a:t>Summaries + Connections due</a:t>
            </a:r>
          </a:p>
          <a:p>
            <a:endParaRPr lang="en-US" dirty="0" smtClean="0"/>
          </a:p>
          <a:p>
            <a:r>
              <a:rPr lang="en-US" dirty="0" smtClean="0"/>
              <a:t>Upcoming assignments:  </a:t>
            </a:r>
          </a:p>
          <a:p>
            <a:pPr marL="603504" lvl="2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dirty="0"/>
              <a:t>Lit. Circles 10-20 thru </a:t>
            </a:r>
            <a:r>
              <a:rPr lang="en-US" dirty="0" smtClean="0"/>
              <a:t>11-19 – remember to prep for your day as circle leader! </a:t>
            </a:r>
            <a:endParaRPr lang="en-US" dirty="0"/>
          </a:p>
          <a:p>
            <a:pPr lvl="1"/>
            <a:r>
              <a:rPr lang="en-US" dirty="0"/>
              <a:t>Graphite App </a:t>
            </a:r>
            <a:r>
              <a:rPr lang="en-US" dirty="0" smtClean="0"/>
              <a:t>Flow – presentations on 11/10 </a:t>
            </a:r>
            <a:endParaRPr lang="en-US" dirty="0"/>
          </a:p>
          <a:p>
            <a:pPr lvl="1"/>
            <a:r>
              <a:rPr lang="en-US" dirty="0" smtClean="0"/>
              <a:t>Juvenile Novel study – 3 still have not picked – book talks on 11/24 </a:t>
            </a:r>
          </a:p>
          <a:p>
            <a:pPr lvl="1"/>
            <a:r>
              <a:rPr lang="en-US" dirty="0" smtClean="0"/>
              <a:t>Literacy Center – due 11/24 – center demos on 11/24</a:t>
            </a:r>
          </a:p>
          <a:p>
            <a:pPr lvl="1"/>
            <a:r>
              <a:rPr lang="en-US" dirty="0" smtClean="0"/>
              <a:t>Field E-Portfolio – due 12/1 – all LPS, all reflections, all anecdotal notes, student bio, QRI, QRI write-up,  other assessments, student product.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Remember to make sure you upload items to wiki as noted in syllabus! 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93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Administering THE QRI &amp; other mid-session formative assessments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</a:p>
          <a:p>
            <a:r>
              <a:rPr lang="en-US" dirty="0" smtClean="0"/>
              <a:t>10-8-14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(C) The Reading Connection, 2009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the QRI?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QRI = Qualitative Reading Inventory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Spanish resource: Flynt Cooter Ingles-Espanol Inventory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 “curricular resource” that is used to implement the curriculum – i.e. SGGR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An informal or formative reading assessment (i.e. no standard scores are given, data is not reported to state etc.)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(C) The Reading Connection, 2009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does QRI do?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QRI provides teachers with the following: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An instructional reading (used for guided reading) level that can easily be matched to leveled readers.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An independent reading level (used for silent reading, at home reading) that can easily be matched to leveled readers.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Fluency rating (measure of reading rate and reading accuracy).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Comprehension rating according to a rubric.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Understanding of decoding strengths and weaknesses.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1800" dirty="0" smtClean="0"/>
              <a:t>A way to evaluate student reading strengths and weaknesses and provide individual interventions consistent with the RTI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Sample Leveled Bookroom</a:t>
            </a:r>
          </a:p>
        </p:txBody>
      </p:sp>
      <p:pic>
        <p:nvPicPr>
          <p:cNvPr id="18435" name="Content Placeholder 4" descr="leveled bookroom 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2133600"/>
            <a:ext cx="3086100" cy="4114800"/>
          </a:xfrm>
        </p:spPr>
      </p:pic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(C) The Reading Connection, 2009</a:t>
            </a:r>
          </a:p>
        </p:txBody>
      </p:sp>
      <p:pic>
        <p:nvPicPr>
          <p:cNvPr id="18437" name="Picture 5" descr="leveled bookroom 0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057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715962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QRI Based on process of learning to read – based on “simple view” (comp + decode) – our graphic is a bit more complex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074823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get independent and instructional “level”</a:t>
            </a:r>
          </a:p>
          <a:p>
            <a:r>
              <a:rPr lang="en-US" dirty="0" smtClean="0"/>
              <a:t>80% of SSR choices are above the students instructional level.</a:t>
            </a:r>
          </a:p>
          <a:p>
            <a:r>
              <a:rPr lang="en-US" dirty="0" smtClean="0"/>
              <a:t>Problem with frustration text? </a:t>
            </a:r>
          </a:p>
          <a:p>
            <a:r>
              <a:rPr lang="en-US" dirty="0" smtClean="0"/>
              <a:t>Allington, “even a ballpark estimate is better than none at all”</a:t>
            </a:r>
          </a:p>
          <a:p>
            <a:r>
              <a:rPr lang="en-US" dirty="0" smtClean="0"/>
              <a:t>Formative assessment</a:t>
            </a:r>
          </a:p>
          <a:p>
            <a:r>
              <a:rPr lang="en-US" dirty="0" smtClean="0"/>
              <a:t>RTI</a:t>
            </a:r>
          </a:p>
          <a:p>
            <a:r>
              <a:rPr lang="en-US" dirty="0" smtClean="0"/>
              <a:t>Other ideas?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we use QRI (or any IRI)?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Before Reading: </a:t>
            </a:r>
          </a:p>
          <a:p>
            <a:r>
              <a:rPr lang="en-US" dirty="0" smtClean="0"/>
              <a:t>Concept Questions</a:t>
            </a:r>
          </a:p>
          <a:p>
            <a:r>
              <a:rPr lang="en-US" dirty="0" smtClean="0"/>
              <a:t>Prediction 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During Reading</a:t>
            </a:r>
            <a:r>
              <a:rPr lang="en-US" dirty="0" smtClean="0"/>
              <a:t>: </a:t>
            </a:r>
          </a:p>
          <a:p>
            <a:r>
              <a:rPr lang="en-US" dirty="0" smtClean="0"/>
              <a:t>Rate (words per minute)</a:t>
            </a:r>
          </a:p>
          <a:p>
            <a:r>
              <a:rPr lang="en-US" dirty="0" smtClean="0"/>
              <a:t> Accuracy (miscue analysis)*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After Reading: </a:t>
            </a:r>
          </a:p>
          <a:p>
            <a:r>
              <a:rPr lang="en-US" dirty="0" smtClean="0"/>
              <a:t>Retell</a:t>
            </a:r>
          </a:p>
          <a:p>
            <a:r>
              <a:rPr lang="en-US" dirty="0" smtClean="0"/>
              <a:t>Comprehension Questions*</a:t>
            </a:r>
          </a:p>
          <a:p>
            <a:pPr lvl="1"/>
            <a:r>
              <a:rPr lang="en-US" dirty="0" smtClean="0"/>
              <a:t>Without retell</a:t>
            </a:r>
          </a:p>
          <a:p>
            <a:pPr lvl="1"/>
            <a:r>
              <a:rPr lang="en-US" dirty="0" smtClean="0"/>
              <a:t>With retell 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* = score included in leveling decision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Administering the QRI-5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293</TotalTime>
  <Words>997</Words>
  <Application>Microsoft Office PowerPoint</Application>
  <PresentationFormat>On-screen Show (4:3)</PresentationFormat>
  <Paragraphs>201</Paragraphs>
  <Slides>19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Wrap Up from 10-6 SGGR Lessons</vt:lpstr>
      <vt:lpstr>Housekeeping</vt:lpstr>
      <vt:lpstr>Administering THE QRI &amp; other mid-session formative assessments</vt:lpstr>
      <vt:lpstr>What is the QRI?</vt:lpstr>
      <vt:lpstr>What does QRI do?</vt:lpstr>
      <vt:lpstr>Sample Leveled Bookroom</vt:lpstr>
      <vt:lpstr>  QRI Based on process of learning to read – based on “simple view” (comp + decode) – our graphic is a bit more complex </vt:lpstr>
      <vt:lpstr>Why we use QRI (or any IRI)?</vt:lpstr>
      <vt:lpstr>Administering the QRI-5</vt:lpstr>
      <vt:lpstr>Before Reading: Concept Questions &amp; Prediction Task</vt:lpstr>
      <vt:lpstr>Rate: Timed Reading</vt:lpstr>
      <vt:lpstr>Accuracy: Miscue Analysis</vt:lpstr>
      <vt:lpstr>Retelling</vt:lpstr>
      <vt:lpstr>Comprehension Questions</vt:lpstr>
      <vt:lpstr>Figuring out the “just right” level</vt:lpstr>
      <vt:lpstr> How to use the levels? </vt:lpstr>
      <vt:lpstr>Correlating passages to FP/Grade levels</vt:lpstr>
      <vt:lpstr>Sample QRI session </vt:lpstr>
      <vt:lpstr>Preparing for our 10-15 to BJEES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Kary</dc:creator>
  <cp:lastModifiedBy>Kary Johnson</cp:lastModifiedBy>
  <cp:revision>25</cp:revision>
  <dcterms:created xsi:type="dcterms:W3CDTF">2013-02-27T00:44:59Z</dcterms:created>
  <dcterms:modified xsi:type="dcterms:W3CDTF">2014-10-08T16:50:14Z</dcterms:modified>
</cp:coreProperties>
</file>